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1790" r:id="rId2"/>
    <p:sldId id="1755" r:id="rId3"/>
    <p:sldId id="269" r:id="rId4"/>
    <p:sldId id="1771" r:id="rId5"/>
    <p:sldId id="1805" r:id="rId6"/>
    <p:sldId id="1810" r:id="rId7"/>
    <p:sldId id="1806" r:id="rId8"/>
    <p:sldId id="1770" r:id="rId9"/>
    <p:sldId id="1811" r:id="rId10"/>
    <p:sldId id="1812" r:id="rId11"/>
    <p:sldId id="1814" r:id="rId12"/>
    <p:sldId id="1815" r:id="rId13"/>
    <p:sldId id="1816" r:id="rId14"/>
    <p:sldId id="1817" r:id="rId15"/>
    <p:sldId id="1818" r:id="rId16"/>
    <p:sldId id="1819" r:id="rId17"/>
    <p:sldId id="1820" r:id="rId18"/>
    <p:sldId id="1821" r:id="rId19"/>
    <p:sldId id="1822" r:id="rId20"/>
    <p:sldId id="1823" r:id="rId21"/>
    <p:sldId id="1826" r:id="rId22"/>
    <p:sldId id="1828" r:id="rId23"/>
    <p:sldId id="1829" r:id="rId24"/>
    <p:sldId id="1830" r:id="rId25"/>
    <p:sldId id="1831" r:id="rId26"/>
    <p:sldId id="1832" r:id="rId27"/>
    <p:sldId id="1833" r:id="rId28"/>
    <p:sldId id="1827" r:id="rId29"/>
    <p:sldId id="266" r:id="rId30"/>
    <p:sldId id="1733" r:id="rId31"/>
    <p:sldId id="1769" r:id="rId32"/>
    <p:sldId id="1807" r:id="rId33"/>
    <p:sldId id="1808" r:id="rId34"/>
    <p:sldId id="1777" r:id="rId35"/>
    <p:sldId id="1809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1790"/>
          </p14:sldIdLst>
        </p14:section>
        <p14:section name="目录与章节过渡" id="{847108E3-22F3-4CD9-A82A-834291DC17F4}">
          <p14:sldIdLst>
            <p14:sldId id="1755"/>
            <p14:sldId id="269"/>
            <p14:sldId id="1771"/>
            <p14:sldId id="1805"/>
            <p14:sldId id="1810"/>
            <p14:sldId id="1806"/>
            <p14:sldId id="1770"/>
            <p14:sldId id="1811"/>
            <p14:sldId id="1812"/>
            <p14:sldId id="1814"/>
            <p14:sldId id="1815"/>
            <p14:sldId id="1816"/>
            <p14:sldId id="1817"/>
            <p14:sldId id="1818"/>
            <p14:sldId id="1819"/>
            <p14:sldId id="1820"/>
            <p14:sldId id="1821"/>
            <p14:sldId id="1822"/>
            <p14:sldId id="1823"/>
            <p14:sldId id="1826"/>
            <p14:sldId id="1828"/>
            <p14:sldId id="1829"/>
            <p14:sldId id="1830"/>
            <p14:sldId id="1831"/>
            <p14:sldId id="1832"/>
            <p14:sldId id="1833"/>
            <p14:sldId id="1827"/>
            <p14:sldId id="266"/>
            <p14:sldId id="1733"/>
            <p14:sldId id="1769"/>
            <p14:sldId id="1807"/>
          </p14:sldIdLst>
        </p14:section>
        <p14:section name="内容页" id="{EB11151C-0E14-47B0-8218-1431BF894351}">
          <p14:sldIdLst>
            <p14:sldId id="1808"/>
          </p14:sldIdLst>
        </p14:section>
        <p14:section name="封底" id="{843E591D-6EE2-4691-951C-C0C689F22170}">
          <p14:sldIdLst>
            <p14:sldId id="1777"/>
            <p14:sldId id="1809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  <p14:section name="推荐配图" id="{7630F0D5-5EF4-44D1-A6F8-008BC4FB262D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F8B"/>
    <a:srgbClr val="E0CFBD"/>
    <a:srgbClr val="A62038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04" autoAdjust="0"/>
    <p:restoredTop sz="94289" autoAdjust="0"/>
  </p:normalViewPr>
  <p:slideViewPr>
    <p:cSldViewPr snapToGrid="0" showGuides="1">
      <p:cViewPr varScale="1">
        <p:scale>
          <a:sx n="80" d="100"/>
          <a:sy n="80" d="100"/>
        </p:scale>
        <p:origin x="114" y="360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场景 避免过于简单 人坐在那里写一些东西 弥补空白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50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从我实现的流程讲 首先从最容易实现的</a:t>
            </a:r>
            <a:r>
              <a:rPr lang="en-US" altLang="zh-CN" dirty="0" err="1"/>
              <a:t>openvino</a:t>
            </a:r>
            <a:r>
              <a:rPr lang="zh-CN" altLang="en-US" dirty="0"/>
              <a:t>开始，可以有</a:t>
            </a:r>
            <a:r>
              <a:rPr lang="en-US" altLang="zh-CN" dirty="0"/>
              <a:t>2d 3d</a:t>
            </a:r>
            <a:r>
              <a:rPr lang="zh-CN" altLang="en-US" dirty="0"/>
              <a:t>无法检测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876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Top down or down top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06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查了下快速的</a:t>
            </a:r>
            <a:r>
              <a:rPr lang="zh-CN" altLang="en-US" sz="1200" b="0" dirty="0"/>
              <a:t>图片到</a:t>
            </a:r>
            <a:r>
              <a:rPr lang="en-US" altLang="zh-CN" sz="1200" b="0" dirty="0"/>
              <a:t>2D</a:t>
            </a:r>
            <a:r>
              <a:rPr lang="zh-CN" altLang="en-US" sz="1200" b="0" dirty="0"/>
              <a:t>关键点模型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306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91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3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DAD85A-00BB-47A7-945B-4BAF53F476FD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72677-C77E-4DF3-961C-0D55EE5FE60F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7406884-F6F7-442D-BB0B-4D2F904BE4DC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9238C4-73E9-4488-8236-D27469F385A0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061D244-FA47-4839-A801-9A944FFF8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23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1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2426BE-E934-474B-AA84-5FDF1A716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86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333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B79D9FE-9926-4B65-873C-101156698B56}"/>
              </a:ext>
            </a:extLst>
          </p:cNvPr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9A4FD3-F506-4606-A295-6F8FD777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38471D-4522-426B-8825-789963116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48C9C3-6044-43DE-BE80-7786E0BE3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70" r:id="rId2"/>
    <p:sldLayoutId id="2147483692" r:id="rId3"/>
    <p:sldLayoutId id="2147483693" r:id="rId4"/>
    <p:sldLayoutId id="2147483697" r:id="rId5"/>
    <p:sldLayoutId id="2147483675" r:id="rId6"/>
    <p:sldLayoutId id="2147483680" r:id="rId7"/>
    <p:sldLayoutId id="2147483696" r:id="rId8"/>
    <p:sldLayoutId id="2147483681" r:id="rId9"/>
    <p:sldLayoutId id="2147483651" r:id="rId10"/>
    <p:sldLayoutId id="2147483695" r:id="rId11"/>
    <p:sldLayoutId id="2147483684" r:id="rId12"/>
    <p:sldLayoutId id="2147483652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hyperlink" Target="https://github.com/CMU-Perceptual-Computing-Lab/openpo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600" dirty="0"/>
              <a:t>AI001</a:t>
            </a:r>
            <a:r>
              <a:rPr lang="zh-CN" altLang="en-US" spc="600" dirty="0"/>
              <a:t> 坐姿识别矫正和字体识别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011702"/>
            <a:ext cx="6933903" cy="1868207"/>
          </a:xfrm>
        </p:spPr>
        <p:txBody>
          <a:bodyPr/>
          <a:lstStyle/>
          <a:p>
            <a:endParaRPr lang="en-US" altLang="zh-CN" spc="600" dirty="0"/>
          </a:p>
          <a:p>
            <a:r>
              <a:rPr lang="zh-CN" altLang="en-US" spc="600" dirty="0"/>
              <a:t>组长</a:t>
            </a:r>
            <a:r>
              <a:rPr lang="en-US" altLang="zh-CN" spc="600" dirty="0"/>
              <a:t>:</a:t>
            </a:r>
            <a:r>
              <a:rPr lang="zh-CN" altLang="en-US" spc="600" dirty="0"/>
              <a:t>吴非 组员</a:t>
            </a:r>
            <a:r>
              <a:rPr lang="en-US" altLang="zh-CN" spc="600" dirty="0"/>
              <a:t>1:</a:t>
            </a:r>
            <a:r>
              <a:rPr lang="zh-CN" altLang="en-US" spc="600" dirty="0"/>
              <a:t>吴律稹 组员</a:t>
            </a:r>
            <a:r>
              <a:rPr lang="en-US" altLang="zh-CN" spc="600" dirty="0"/>
              <a:t>2:</a:t>
            </a:r>
            <a:r>
              <a:rPr lang="zh-CN" altLang="en-US" spc="600" dirty="0"/>
              <a:t>臧志明</a:t>
            </a:r>
          </a:p>
        </p:txBody>
      </p:sp>
    </p:spTree>
    <p:extLst>
      <p:ext uri="{BB962C8B-B14F-4D97-AF65-F5344CB8AC3E}">
        <p14:creationId xmlns:p14="http://schemas.microsoft.com/office/powerpoint/2010/main" val="225033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坐姿识别</a:t>
            </a:r>
            <a:r>
              <a:rPr lang="en-US" altLang="zh-CN" dirty="0"/>
              <a:t>_</a:t>
            </a:r>
            <a:r>
              <a:rPr lang="en-US" altLang="zh-CN" dirty="0" err="1"/>
              <a:t>openpose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C++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Part Affinity Fields(PAFs)</a:t>
            </a:r>
            <a:endParaRPr lang="zh-CN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8C114B-F783-CCF5-5E74-D1DF2DC3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658" y="1231640"/>
            <a:ext cx="5443311" cy="1750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EDFB9C-1FF7-27E3-5A90-69C2FA00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60" y="4021343"/>
            <a:ext cx="4116605" cy="203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211597-F2DC-45CB-ECE4-90E68F31CFD4}"/>
              </a:ext>
            </a:extLst>
          </p:cNvPr>
          <p:cNvSpPr txBox="1"/>
          <p:nvPr/>
        </p:nvSpPr>
        <p:spPr>
          <a:xfrm>
            <a:off x="5656865" y="3552525"/>
            <a:ext cx="61022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keypoints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周围的亲和力图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16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lable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，让网络学习这个图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D5EC61-68FD-EA30-1636-C2DF658D1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137" y="4167020"/>
            <a:ext cx="3853076" cy="21881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2347FC-8D3E-F4CB-0117-C513F12DD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46" y="1224079"/>
            <a:ext cx="1171429" cy="21904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AC4567B-E981-7EC9-8BD7-5AF87835ADF5}"/>
              </a:ext>
            </a:extLst>
          </p:cNvPr>
          <p:cNvSpPr txBox="1"/>
          <p:nvPr/>
        </p:nvSpPr>
        <p:spPr>
          <a:xfrm>
            <a:off x="3598562" y="6403462"/>
            <a:ext cx="8847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https://github.com/CMU-Perceptual-Computing-Lab/openpose</a:t>
            </a:r>
            <a:endParaRPr lang="zh-CN" altLang="en-US" sz="1200" dirty="0">
              <a:solidFill>
                <a:schemeClr val="accent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04F83A0-A317-9A99-C053-E2E9C937D7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0409" y="5365826"/>
            <a:ext cx="3925078" cy="77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1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坐姿识别</a:t>
            </a:r>
            <a:r>
              <a:rPr lang="en-US" altLang="zh-CN" dirty="0"/>
              <a:t>_</a:t>
            </a:r>
            <a:r>
              <a:rPr lang="en-US" altLang="zh-CN" dirty="0" err="1"/>
              <a:t>videopose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endParaRPr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1800" dirty="0"/>
              <a:t>很难找到接口让我修改成实时检测的</a:t>
            </a:r>
            <a:endParaRPr lang="en-US" altLang="zh-CN" sz="180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180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1800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06D32E-B8CD-6A34-0CA5-2A2159AC9953}"/>
              </a:ext>
            </a:extLst>
          </p:cNvPr>
          <p:cNvSpPr txBox="1"/>
          <p:nvPr/>
        </p:nvSpPr>
        <p:spPr>
          <a:xfrm>
            <a:off x="3598562" y="6403462"/>
            <a:ext cx="8847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</a:rPr>
              <a:t>https://github.com/facebookresearch/VideoPose3D</a:t>
            </a:r>
            <a:endParaRPr lang="zh-CN" altLang="en-US" sz="1200" dirty="0">
              <a:solidFill>
                <a:schemeClr val="accent6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E5EE17-9952-B3B8-872C-97F3F95C8C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31" y="3307925"/>
            <a:ext cx="4873392" cy="184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60F444-6347-D7C5-0CC6-82BDA9BAD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46" y="3359645"/>
            <a:ext cx="5274310" cy="179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4A8227-5B06-3A63-B556-603C3C653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29" y="1162698"/>
            <a:ext cx="4110379" cy="439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8D21DE-2D1E-6E27-1EF3-83D2E264DD3E}"/>
              </a:ext>
            </a:extLst>
          </p:cNvPr>
          <p:cNvSpPr txBox="1"/>
          <p:nvPr/>
        </p:nvSpPr>
        <p:spPr>
          <a:xfrm>
            <a:off x="8789437" y="3629608"/>
            <a:ext cx="6197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dirty="0"/>
              <a:t>3D</a:t>
            </a:r>
            <a:r>
              <a:rPr lang="zh-CN" altLang="en-US" sz="1600" dirty="0"/>
              <a:t>标注成本太高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68762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坐姿识别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3811" y="1125375"/>
            <a:ext cx="10399554" cy="4286377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06CBF9-5A45-6D5B-EB50-E9C667D24908}"/>
              </a:ext>
            </a:extLst>
          </p:cNvPr>
          <p:cNvSpPr txBox="1"/>
          <p:nvPr/>
        </p:nvSpPr>
        <p:spPr>
          <a:xfrm>
            <a:off x="3598562" y="6403462"/>
            <a:ext cx="8847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</a:rPr>
              <a:t>https://github.com/zh-plus/video-to-pose3D</a:t>
            </a:r>
            <a:endParaRPr lang="zh-CN" altLang="en-US" sz="1200" dirty="0">
              <a:solidFill>
                <a:schemeClr val="accent6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E78A50-DD43-8AF1-DF3C-C6CA1F5A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97" y="1701613"/>
            <a:ext cx="4782180" cy="313390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1C4B938D-401D-7C86-0615-8C854C1284C3}"/>
              </a:ext>
            </a:extLst>
          </p:cNvPr>
          <p:cNvSpPr/>
          <p:nvPr/>
        </p:nvSpPr>
        <p:spPr>
          <a:xfrm>
            <a:off x="5109460" y="2957013"/>
            <a:ext cx="933062" cy="34989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7D39D3-E0F1-821A-FE6B-60A510FA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30" y="1446248"/>
            <a:ext cx="3552381" cy="33714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2A9AE5A-88AB-5764-9875-2AE0BB964F4A}"/>
              </a:ext>
            </a:extLst>
          </p:cNvPr>
          <p:cNvSpPr txBox="1"/>
          <p:nvPr/>
        </p:nvSpPr>
        <p:spPr>
          <a:xfrm>
            <a:off x="6659724" y="1004850"/>
            <a:ext cx="6228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</a:t>
            </a:r>
            <a:r>
              <a:rPr lang="en-US" altLang="zh-CN" sz="1800" dirty="0"/>
              <a:t>eal time: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9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网络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CN" dirty="0">
                <a:solidFill>
                  <a:srgbClr val="92D050"/>
                </a:solidFill>
              </a:rPr>
              <a:t>1. </a:t>
            </a:r>
            <a:r>
              <a:rPr lang="en-US" altLang="zh-CN" dirty="0"/>
              <a:t>Image to 2D:Alphapose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E34EB9-6E6E-CB00-2E31-0B7BF9FF4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34" y="2027593"/>
            <a:ext cx="7421276" cy="322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96FC6C-6F0C-E93F-6863-A2EEA8FF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24" y="4599181"/>
            <a:ext cx="8870333" cy="13136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D3FF5-349C-B790-9B5A-010DB4672027}"/>
              </a:ext>
            </a:extLst>
          </p:cNvPr>
          <p:cNvSpPr txBox="1"/>
          <p:nvPr/>
        </p:nvSpPr>
        <p:spPr>
          <a:xfrm>
            <a:off x="6456784" y="1282444"/>
            <a:ext cx="6102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/>
              <a:t> 3D:videopose 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45156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914400" lvl="1" indent="-457200">
              <a:buAutoNum type="arabicPeriod"/>
            </a:pPr>
            <a:r>
              <a:rPr lang="en-US" altLang="zh-CN" dirty="0">
                <a:solidFill>
                  <a:schemeClr val="tx1"/>
                </a:solidFill>
              </a:rPr>
              <a:t>2D: </a:t>
            </a:r>
            <a:r>
              <a:rPr lang="en-US" altLang="zh-CN" dirty="0" err="1">
                <a:solidFill>
                  <a:schemeClr val="tx1"/>
                </a:solidFill>
              </a:rPr>
              <a:t>CoCo</a:t>
            </a:r>
            <a:endParaRPr lang="en-US" altLang="zh-CN" dirty="0">
              <a:solidFill>
                <a:schemeClr val="tx1"/>
              </a:solidFill>
            </a:endParaRPr>
          </a:p>
          <a:p>
            <a:pPr marL="914400" lvl="1" indent="-457200">
              <a:buAutoNum type="arabicPeriod"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92D050"/>
                </a:solidFill>
              </a:rPr>
              <a:t>2. </a:t>
            </a:r>
            <a:r>
              <a:rPr lang="en-US" altLang="zh-CN" dirty="0">
                <a:solidFill>
                  <a:schemeClr val="tx1"/>
                </a:solidFill>
              </a:rPr>
              <a:t>3D: Human3.6M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背的方向？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FE9464-87A3-141E-FCC2-DD8A35CB1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486" y="1352939"/>
            <a:ext cx="3673672" cy="3698550"/>
          </a:xfrm>
          <a:prstGeom prst="rect">
            <a:avLst/>
          </a:prstGeom>
        </p:spPr>
      </p:pic>
      <p:pic>
        <p:nvPicPr>
          <p:cNvPr id="8" name="图片 7" descr="姿态估计之human3.6m数据集骨骼关节keypoint标注对应-StubbornHuang Blog">
            <a:extLst>
              <a:ext uri="{FF2B5EF4-FFF2-40B4-BE49-F238E27FC236}">
                <a16:creationId xmlns:a16="http://schemas.microsoft.com/office/drawing/2014/main" id="{1CDEB529-9453-697E-3AE9-A62F396C0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44" y="1352939"/>
            <a:ext cx="3731315" cy="378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4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坐标系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12C789-EFA5-EDE7-4C4E-F94ED140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80" y="1718532"/>
            <a:ext cx="5180952" cy="752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3110CB-6C21-6C09-C12C-3BFA3130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453" y="2558873"/>
            <a:ext cx="4341547" cy="29328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8E4B2B-8CFD-A805-71B7-0ED55E860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237" y="3641788"/>
            <a:ext cx="5274310" cy="101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坐标系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9" name="图片 8" descr="在这里插入图片描述">
            <a:extLst>
              <a:ext uri="{FF2B5EF4-FFF2-40B4-BE49-F238E27FC236}">
                <a16:creationId xmlns:a16="http://schemas.microsoft.com/office/drawing/2014/main" id="{0CAEF68B-9FE2-AD67-0394-7C6F482FD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64" y="1750249"/>
            <a:ext cx="7225261" cy="360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273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坐标系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3181E7-437B-E3F9-654F-7E9D5AD2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87" y="2343465"/>
            <a:ext cx="5653403" cy="25966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A97067-A057-CA7E-ECB0-609A4D11C405}"/>
              </a:ext>
            </a:extLst>
          </p:cNvPr>
          <p:cNvSpPr txBox="1"/>
          <p:nvPr/>
        </p:nvSpPr>
        <p:spPr>
          <a:xfrm>
            <a:off x="3044890" y="5674600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投射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cv2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资料少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matplotlib 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plt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画也是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不能动态实现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需要用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plt.pause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97B473-5B9D-072A-22F2-88B05211B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597" y="2271458"/>
            <a:ext cx="5274310" cy="27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MobileNet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800" dirty="0">
              <a:solidFill>
                <a:srgbClr val="92D050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b="0" dirty="0"/>
              <a:t>发现在图片到</a:t>
            </a:r>
            <a:r>
              <a:rPr lang="en-US" altLang="zh-CN" sz="2000" b="0" dirty="0"/>
              <a:t>2D</a:t>
            </a:r>
            <a:r>
              <a:rPr lang="zh-CN" altLang="en-US" sz="2000" b="0" dirty="0"/>
              <a:t>关键点和</a:t>
            </a:r>
            <a:r>
              <a:rPr lang="en-US" altLang="zh-CN" sz="2000" b="0" dirty="0"/>
              <a:t>2D</a:t>
            </a:r>
            <a:r>
              <a:rPr lang="zh-CN" altLang="en-US" sz="2000" b="0" dirty="0"/>
              <a:t>关键点到</a:t>
            </a:r>
            <a:r>
              <a:rPr lang="en-US" altLang="zh-CN" sz="2000" b="0" dirty="0"/>
              <a:t>3D</a:t>
            </a:r>
            <a:r>
              <a:rPr lang="zh-CN" altLang="en-US" sz="2000" b="0" dirty="0"/>
              <a:t>的两个阶段，</a:t>
            </a:r>
            <a:endParaRPr lang="en-US" altLang="zh-CN" sz="2000" b="0" dirty="0"/>
          </a:p>
          <a:p>
            <a:pPr marL="0" indent="0">
              <a:buNone/>
            </a:pPr>
            <a:r>
              <a:rPr lang="en-US" altLang="zh-CN" sz="2000" b="0" dirty="0"/>
              <a:t>    </a:t>
            </a:r>
            <a:r>
              <a:rPr lang="zh-CN" altLang="en-US" sz="2000" b="0" dirty="0"/>
              <a:t>前者几乎消耗了所有的时间</a:t>
            </a:r>
            <a:endParaRPr lang="en-US" altLang="zh-CN" sz="20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A944C4-2320-E0EA-8708-E6341A9094E6}"/>
              </a:ext>
            </a:extLst>
          </p:cNvPr>
          <p:cNvSpPr txBox="1"/>
          <p:nvPr/>
        </p:nvSpPr>
        <p:spPr>
          <a:xfrm>
            <a:off x="3598562" y="6403462"/>
            <a:ext cx="8847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</a:rPr>
              <a:t>https://github.com/xuexingyu24/Real-time-human-pose-estimation-by-pytorch.git</a:t>
            </a:r>
            <a:endParaRPr lang="zh-CN" altLang="en-US" sz="1200" dirty="0">
              <a:solidFill>
                <a:schemeClr val="accent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54B1A5-8539-4A78-B94C-738BF27B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24" y="2965852"/>
            <a:ext cx="3569274" cy="32558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8CE96E-1472-76CA-88FB-CAF68D21A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407" y="3218560"/>
            <a:ext cx="4022061" cy="27504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1AAB0F-2EEF-DA3E-4562-2E3F72B24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523" y="2834146"/>
            <a:ext cx="5274310" cy="31134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7759EE-AB7E-9A31-6734-4C7720D7A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437" y="3067367"/>
            <a:ext cx="1809115" cy="7232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3AB106-38CD-8E0F-FCA7-7348AA733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647" y="3641788"/>
            <a:ext cx="1828165" cy="6756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E9DB9B7-FBF1-9751-989A-F7BE1BDB7512}"/>
              </a:ext>
            </a:extLst>
          </p:cNvPr>
          <p:cNvSpPr txBox="1"/>
          <p:nvPr/>
        </p:nvSpPr>
        <p:spPr>
          <a:xfrm>
            <a:off x="9250891" y="3784905"/>
            <a:ext cx="6228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轻量化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48601DA-B2D2-8FEB-FFBB-94384BC0D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0498" y="791417"/>
            <a:ext cx="527431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6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进程和线程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8CF373-07E4-6198-FD65-5B13E3CD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6" y="1498600"/>
            <a:ext cx="5274310" cy="33381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249932-D1BB-481C-1BD9-7767F078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20" y="1671872"/>
            <a:ext cx="3931213" cy="12739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11B162-E163-5098-8E73-AACF41B3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420" y="3564294"/>
            <a:ext cx="4282368" cy="1258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731E6D-FEB9-4398-CBAC-33FF11AF3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35" y="4055667"/>
            <a:ext cx="6448887" cy="15334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EF53FF-D67A-343F-76AC-E1AC8C046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35" y="1331157"/>
            <a:ext cx="6463021" cy="24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2">
            <a:extLst>
              <a:ext uri="{FF2B5EF4-FFF2-40B4-BE49-F238E27FC236}">
                <a16:creationId xmlns:a16="http://schemas.microsoft.com/office/drawing/2014/main" id="{AEA5C28C-CDBA-4A0A-9130-6AEA1B720289}"/>
              </a:ext>
            </a:extLst>
          </p:cNvPr>
          <p:cNvSpPr txBox="1"/>
          <p:nvPr/>
        </p:nvSpPr>
        <p:spPr>
          <a:xfrm>
            <a:off x="8412366" y="4227329"/>
            <a:ext cx="3232150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03">
            <a:extLst>
              <a:ext uri="{FF2B5EF4-FFF2-40B4-BE49-F238E27FC236}">
                <a16:creationId xmlns:a16="http://schemas.microsoft.com/office/drawing/2014/main" id="{F1118CA1-7656-4DBC-A15F-A9DAC196E516}"/>
              </a:ext>
            </a:extLst>
          </p:cNvPr>
          <p:cNvSpPr txBox="1"/>
          <p:nvPr/>
        </p:nvSpPr>
        <p:spPr>
          <a:xfrm>
            <a:off x="847586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展示和总结</a:t>
            </a:r>
          </a:p>
        </p:txBody>
      </p:sp>
      <p:sp>
        <p:nvSpPr>
          <p:cNvPr id="5" name="Object 205">
            <a:extLst>
              <a:ext uri="{FF2B5EF4-FFF2-40B4-BE49-F238E27FC236}">
                <a16:creationId xmlns:a16="http://schemas.microsoft.com/office/drawing/2014/main" id="{2E4E6F25-D63A-4B8A-9417-1932904C224C}"/>
              </a:ext>
            </a:extLst>
          </p:cNvPr>
          <p:cNvSpPr txBox="1"/>
          <p:nvPr/>
        </p:nvSpPr>
        <p:spPr>
          <a:xfrm>
            <a:off x="471031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深入各部分</a:t>
            </a:r>
          </a:p>
        </p:txBody>
      </p:sp>
      <p:sp>
        <p:nvSpPr>
          <p:cNvPr id="7" name="Object 207">
            <a:extLst>
              <a:ext uri="{FF2B5EF4-FFF2-40B4-BE49-F238E27FC236}">
                <a16:creationId xmlns:a16="http://schemas.microsoft.com/office/drawing/2014/main" id="{2470A4B8-3CA2-44DF-A0CF-1C6FF434820B}"/>
              </a:ext>
            </a:extLst>
          </p:cNvPr>
          <p:cNvSpPr txBox="1"/>
          <p:nvPr/>
        </p:nvSpPr>
        <p:spPr>
          <a:xfrm>
            <a:off x="8425065" y="1626385"/>
            <a:ext cx="300012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主体功能</a:t>
            </a:r>
          </a:p>
        </p:txBody>
      </p:sp>
      <p:sp>
        <p:nvSpPr>
          <p:cNvPr id="9" name="Object 209">
            <a:extLst>
              <a:ext uri="{FF2B5EF4-FFF2-40B4-BE49-F238E27FC236}">
                <a16:creationId xmlns:a16="http://schemas.microsoft.com/office/drawing/2014/main" id="{045EDF20-F516-4E5F-9CE6-F74751EC8A7F}"/>
              </a:ext>
            </a:extLst>
          </p:cNvPr>
          <p:cNvSpPr txBox="1"/>
          <p:nvPr/>
        </p:nvSpPr>
        <p:spPr>
          <a:xfrm>
            <a:off x="4703965" y="162638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应用背景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556411D-6A6F-4F99-B899-FDCEBDF6A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进程和线程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3B357A-0D0A-B7E1-1C05-F32EFB1CC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840" y="1422660"/>
            <a:ext cx="6179677" cy="3748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BF1F1A-D4EF-5657-A78C-F1554FE3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44" y="476334"/>
            <a:ext cx="4773241" cy="18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4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2800" dirty="0"/>
              <a:t>手势识别</a:t>
            </a:r>
            <a:r>
              <a:rPr lang="en-US" altLang="zh-CN" sz="2800" dirty="0"/>
              <a:t>_</a:t>
            </a:r>
            <a:r>
              <a:rPr lang="zh-CN" altLang="en-US" sz="2800" dirty="0"/>
              <a:t>吴律稹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21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6C446422-E40A-4A1D-9267-02F85ED1131A}"/>
              </a:ext>
            </a:extLst>
          </p:cNvPr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02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EE9D815-2D4F-041A-928D-2BD7AC621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作用：用于在不同功能间快速切换。可实现远程无接触切换坐姿检查和手写识别功能。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81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手势识别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需要使用</a:t>
            </a:r>
            <a:r>
              <a:rPr lang="en-US" altLang="zh-CN" dirty="0" err="1"/>
              <a:t>MediaPipe</a:t>
            </a:r>
            <a:r>
              <a:rPr lang="zh-CN" altLang="en-US" dirty="0"/>
              <a:t>中的</a:t>
            </a:r>
            <a:r>
              <a:rPr lang="en-US" altLang="zh-CN" dirty="0"/>
              <a:t>Hands</a:t>
            </a:r>
            <a:r>
              <a:rPr lang="zh-CN" altLang="en-US" dirty="0"/>
              <a:t>模型：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4E45FB-82B3-68DF-D989-C1D4C8795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6" y="2205603"/>
            <a:ext cx="11223428" cy="39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4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手势识别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代码解释：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56C23-63D1-7AEC-6152-B86767B82B6A}"/>
              </a:ext>
            </a:extLst>
          </p:cNvPr>
          <p:cNvSpPr txBox="1"/>
          <p:nvPr/>
        </p:nvSpPr>
        <p:spPr>
          <a:xfrm>
            <a:off x="892372" y="2220079"/>
            <a:ext cx="101874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def </a:t>
            </a:r>
            <a:r>
              <a:rPr lang="en-US" altLang="zh-CN" dirty="0" err="1"/>
              <a:t>findHands</a:t>
            </a:r>
            <a:r>
              <a:rPr lang="en-US" altLang="zh-CN" dirty="0"/>
              <a:t>(self, </a:t>
            </a:r>
            <a:r>
              <a:rPr lang="en-US" altLang="zh-CN" dirty="0" err="1"/>
              <a:t>img</a:t>
            </a:r>
            <a:r>
              <a:rPr lang="en-US" altLang="zh-CN" dirty="0"/>
              <a:t>, draw=True):        # </a:t>
            </a:r>
            <a:r>
              <a:rPr lang="zh-CN" altLang="en-US" dirty="0"/>
              <a:t>用于调用</a:t>
            </a:r>
            <a:r>
              <a:rPr lang="en-US" altLang="zh-CN" dirty="0"/>
              <a:t>Hands</a:t>
            </a:r>
            <a:r>
              <a:rPr lang="zh-CN" altLang="en-US" dirty="0"/>
              <a:t>模型检测手部关键点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imgRGB</a:t>
            </a:r>
            <a:r>
              <a:rPr lang="en-US" altLang="zh-CN" dirty="0"/>
              <a:t> = cv2.cvtColor(</a:t>
            </a:r>
            <a:r>
              <a:rPr lang="en-US" altLang="zh-CN" dirty="0" err="1"/>
              <a:t>img</a:t>
            </a:r>
            <a:r>
              <a:rPr lang="en-US" altLang="zh-CN" dirty="0"/>
              <a:t>, cv2.COLOR_BGR2RGB)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self.results</a:t>
            </a:r>
            <a:r>
              <a:rPr lang="en-US" altLang="zh-CN" dirty="0"/>
              <a:t> = </a:t>
            </a:r>
            <a:r>
              <a:rPr lang="en-US" altLang="zh-CN" dirty="0" err="1"/>
              <a:t>self.hands.process</a:t>
            </a:r>
            <a:r>
              <a:rPr lang="en-US" altLang="zh-CN" dirty="0"/>
              <a:t>(</a:t>
            </a:r>
            <a:r>
              <a:rPr lang="en-US" altLang="zh-CN" dirty="0" err="1"/>
              <a:t>imgRGB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        print(</a:t>
            </a:r>
            <a:r>
              <a:rPr lang="en-US" altLang="zh-CN" dirty="0" err="1"/>
              <a:t>self.results.multi_handedness</a:t>
            </a:r>
            <a:r>
              <a:rPr lang="en-US" altLang="zh-CN" dirty="0"/>
              <a:t>)  # </a:t>
            </a:r>
            <a:r>
              <a:rPr lang="zh-CN" altLang="en-US" dirty="0"/>
              <a:t>获取检测结果中的左右手标签并打印</a:t>
            </a:r>
          </a:p>
          <a:p>
            <a:endParaRPr lang="zh-CN" altLang="en-US" dirty="0"/>
          </a:p>
          <a:p>
            <a:r>
              <a:rPr lang="zh-CN" altLang="en-US" dirty="0"/>
              <a:t>        </a:t>
            </a:r>
            <a:r>
              <a:rPr lang="en-US" altLang="zh-CN" dirty="0"/>
              <a:t>if </a:t>
            </a:r>
            <a:r>
              <a:rPr lang="en-US" altLang="zh-CN" dirty="0" err="1"/>
              <a:t>self.results.multi_hand_landmarks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        for </a:t>
            </a:r>
            <a:r>
              <a:rPr lang="en-US" altLang="zh-CN" dirty="0" err="1"/>
              <a:t>handLms</a:t>
            </a:r>
            <a:r>
              <a:rPr lang="en-US" altLang="zh-CN" dirty="0"/>
              <a:t> in </a:t>
            </a:r>
            <a:r>
              <a:rPr lang="en-US" altLang="zh-CN" dirty="0" err="1"/>
              <a:t>self.results.multi_hand_landmarks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            if draw: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self.mpDraw.draw_landmarks</a:t>
            </a:r>
            <a:r>
              <a:rPr lang="en-US" altLang="zh-CN" dirty="0"/>
              <a:t>(</a:t>
            </a:r>
            <a:r>
              <a:rPr lang="en-US" altLang="zh-CN" dirty="0" err="1"/>
              <a:t>img</a:t>
            </a:r>
            <a:r>
              <a:rPr lang="en-US" altLang="zh-CN" dirty="0"/>
              <a:t>, </a:t>
            </a:r>
            <a:r>
              <a:rPr lang="en-US" altLang="zh-CN" dirty="0" err="1"/>
              <a:t>handLms</a:t>
            </a:r>
            <a:r>
              <a:rPr lang="en-US" altLang="zh-CN" dirty="0"/>
              <a:t>, </a:t>
            </a:r>
            <a:r>
              <a:rPr lang="en-US" altLang="zh-CN" dirty="0" err="1"/>
              <a:t>self.mpHands.HAND_CONNECTIONS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return </a:t>
            </a:r>
            <a:r>
              <a:rPr lang="en-US" altLang="zh-CN" dirty="0" err="1"/>
              <a:t>img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04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手势识别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实际效果：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     （部分）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4E45FB-82B3-68DF-D989-C1D4C8795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784" y="842571"/>
            <a:ext cx="6940466" cy="51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8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手势识别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代码解释：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56C23-63D1-7AEC-6152-B86767B82B6A}"/>
              </a:ext>
            </a:extLst>
          </p:cNvPr>
          <p:cNvSpPr txBox="1"/>
          <p:nvPr/>
        </p:nvSpPr>
        <p:spPr>
          <a:xfrm>
            <a:off x="1017746" y="2166184"/>
            <a:ext cx="825097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success, </a:t>
            </a:r>
            <a:r>
              <a:rPr lang="en-US" altLang="zh-CN" dirty="0" err="1"/>
              <a:t>img</a:t>
            </a:r>
            <a:r>
              <a:rPr lang="en-US" altLang="zh-CN" dirty="0"/>
              <a:t> = </a:t>
            </a:r>
            <a:r>
              <a:rPr lang="en-US" altLang="zh-CN" dirty="0" err="1"/>
              <a:t>cap.read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img</a:t>
            </a:r>
            <a:r>
              <a:rPr lang="en-US" altLang="zh-CN" dirty="0"/>
              <a:t> = </a:t>
            </a:r>
            <a:r>
              <a:rPr lang="en-US" altLang="zh-CN" dirty="0" err="1"/>
              <a:t>detector.findHands</a:t>
            </a:r>
            <a:r>
              <a:rPr lang="en-US" altLang="zh-CN" dirty="0"/>
              <a:t>(</a:t>
            </a:r>
            <a:r>
              <a:rPr lang="en-US" altLang="zh-CN" dirty="0" err="1"/>
              <a:t>img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lmList</a:t>
            </a:r>
            <a:r>
              <a:rPr lang="en-US" altLang="zh-CN" dirty="0"/>
              <a:t> = </a:t>
            </a:r>
            <a:r>
              <a:rPr lang="en-US" altLang="zh-CN" dirty="0" err="1"/>
              <a:t>detector.findPosition</a:t>
            </a:r>
            <a:r>
              <a:rPr lang="en-US" altLang="zh-CN" dirty="0"/>
              <a:t>(</a:t>
            </a:r>
            <a:r>
              <a:rPr lang="en-US" altLang="zh-CN" dirty="0" err="1"/>
              <a:t>img</a:t>
            </a:r>
            <a:r>
              <a:rPr lang="en-US" altLang="zh-CN" dirty="0"/>
              <a:t>, draw=False)</a:t>
            </a:r>
          </a:p>
          <a:p>
            <a:r>
              <a:rPr lang="en-US" altLang="zh-CN" dirty="0" err="1"/>
              <a:t>pointList</a:t>
            </a:r>
            <a:r>
              <a:rPr lang="en-US" altLang="zh-CN" dirty="0"/>
              <a:t> = [4, 8, 12, 16, 20]                  # </a:t>
            </a:r>
            <a:r>
              <a:rPr lang="zh-CN" altLang="en-US" dirty="0"/>
              <a:t>几个手部的关键点</a:t>
            </a:r>
            <a:endParaRPr lang="en-US" altLang="zh-CN" dirty="0"/>
          </a:p>
          <a:p>
            <a:r>
              <a:rPr lang="en-US" altLang="zh-CN" dirty="0"/>
              <a:t>if </a:t>
            </a:r>
            <a:r>
              <a:rPr lang="en-US" altLang="zh-CN" dirty="0" err="1"/>
              <a:t>len</a:t>
            </a:r>
            <a:r>
              <a:rPr lang="en-US" altLang="zh-CN" dirty="0"/>
              <a:t>(</a:t>
            </a:r>
            <a:r>
              <a:rPr lang="en-US" altLang="zh-CN" dirty="0" err="1"/>
              <a:t>lmList</a:t>
            </a:r>
            <a:r>
              <a:rPr lang="en-US" altLang="zh-CN" dirty="0"/>
              <a:t>) != 0: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countList</a:t>
            </a:r>
            <a:r>
              <a:rPr lang="en-US" altLang="zh-CN" dirty="0"/>
              <a:t> = []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lmList</a:t>
            </a:r>
            <a:r>
              <a:rPr lang="en-US" altLang="zh-CN" dirty="0"/>
              <a:t>[4][1] &gt; </a:t>
            </a:r>
            <a:r>
              <a:rPr lang="en-US" altLang="zh-CN" dirty="0" err="1"/>
              <a:t>lmList</a:t>
            </a:r>
            <a:r>
              <a:rPr lang="en-US" altLang="zh-CN" dirty="0"/>
              <a:t>[3][1]:           # </a:t>
            </a:r>
            <a:r>
              <a:rPr lang="zh-CN" altLang="en-US" dirty="0"/>
              <a:t>大拇指（比对</a:t>
            </a:r>
            <a:r>
              <a:rPr lang="en-US" altLang="zh-CN" dirty="0"/>
              <a:t>x</a:t>
            </a:r>
            <a:r>
              <a:rPr lang="zh-CN" altLang="en-US" dirty="0"/>
              <a:t>轴的数值大小）</a:t>
            </a:r>
            <a:endParaRPr lang="en-US" altLang="zh-CN" dirty="0"/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countList.append</a:t>
            </a:r>
            <a:r>
              <a:rPr lang="en-US" altLang="zh-CN" dirty="0"/>
              <a:t>(1)</a:t>
            </a:r>
          </a:p>
          <a:p>
            <a:r>
              <a:rPr lang="en-US" altLang="zh-CN" dirty="0"/>
              <a:t>        else: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countList.append</a:t>
            </a:r>
            <a:r>
              <a:rPr lang="en-US" altLang="zh-CN" dirty="0"/>
              <a:t>(0)</a:t>
            </a:r>
          </a:p>
          <a:p>
            <a:r>
              <a:rPr lang="en-US" altLang="zh-CN" dirty="0"/>
              <a:t>        for </a:t>
            </a:r>
            <a:r>
              <a:rPr lang="en-US" altLang="zh-CN" dirty="0" err="1"/>
              <a:t>i</a:t>
            </a:r>
            <a:r>
              <a:rPr lang="en-US" altLang="zh-CN" dirty="0"/>
              <a:t> in range(1, 5):                        # </a:t>
            </a:r>
            <a:r>
              <a:rPr lang="zh-CN" altLang="en-US" dirty="0"/>
              <a:t>余下四个手指（比对</a:t>
            </a:r>
            <a:r>
              <a:rPr lang="en-US" altLang="zh-CN" dirty="0"/>
              <a:t>y</a:t>
            </a:r>
            <a:r>
              <a:rPr lang="zh-CN" altLang="en-US" dirty="0"/>
              <a:t>轴的数值大小）</a:t>
            </a:r>
            <a:endParaRPr lang="en-US" altLang="zh-CN" dirty="0"/>
          </a:p>
          <a:p>
            <a:r>
              <a:rPr lang="en-US" altLang="zh-CN" dirty="0"/>
              <a:t>                if </a:t>
            </a:r>
            <a:r>
              <a:rPr lang="en-US" altLang="zh-CN" dirty="0" err="1"/>
              <a:t>lmList</a:t>
            </a:r>
            <a:r>
              <a:rPr lang="en-US" altLang="zh-CN" dirty="0"/>
              <a:t>[</a:t>
            </a:r>
            <a:r>
              <a:rPr lang="en-US" altLang="zh-CN" dirty="0" err="1"/>
              <a:t>pointList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]][2] &lt; </a:t>
            </a:r>
            <a:r>
              <a:rPr lang="en-US" altLang="zh-CN" dirty="0" err="1"/>
              <a:t>lmList</a:t>
            </a:r>
            <a:r>
              <a:rPr lang="en-US" altLang="zh-CN" dirty="0"/>
              <a:t>[</a:t>
            </a:r>
            <a:r>
              <a:rPr lang="en-US" altLang="zh-CN" dirty="0" err="1"/>
              <a:t>pointList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 - 2][2]:</a:t>
            </a:r>
          </a:p>
          <a:p>
            <a:r>
              <a:rPr lang="en-US" altLang="zh-CN" dirty="0"/>
              <a:t>                        </a:t>
            </a:r>
            <a:r>
              <a:rPr lang="en-US" altLang="zh-CN" dirty="0" err="1"/>
              <a:t>countList.append</a:t>
            </a:r>
            <a:r>
              <a:rPr lang="en-US" altLang="zh-CN" dirty="0"/>
              <a:t>(1)</a:t>
            </a:r>
          </a:p>
          <a:p>
            <a:r>
              <a:rPr lang="en-US" altLang="zh-CN" dirty="0"/>
              <a:t>                else:</a:t>
            </a:r>
          </a:p>
          <a:p>
            <a:r>
              <a:rPr lang="en-US" altLang="zh-CN" dirty="0"/>
              <a:t>                        </a:t>
            </a:r>
            <a:r>
              <a:rPr lang="en-US" altLang="zh-CN" dirty="0" err="1"/>
              <a:t>countList.append</a:t>
            </a:r>
            <a:r>
              <a:rPr lang="en-US" altLang="zh-CN" dirty="0"/>
              <a:t>(0)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70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手势识别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代码解释：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56C23-63D1-7AEC-6152-B86767B82B6A}"/>
              </a:ext>
            </a:extLst>
          </p:cNvPr>
          <p:cNvSpPr txBox="1"/>
          <p:nvPr/>
        </p:nvSpPr>
        <p:spPr>
          <a:xfrm>
            <a:off x="1017746" y="2166184"/>
            <a:ext cx="981236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count = </a:t>
            </a:r>
            <a:r>
              <a:rPr lang="en-US" altLang="zh-CN" dirty="0" err="1"/>
              <a:t>countList.count</a:t>
            </a:r>
            <a:r>
              <a:rPr lang="en-US" altLang="zh-CN" dirty="0"/>
              <a:t>(1)          # </a:t>
            </a:r>
            <a:r>
              <a:rPr lang="zh-CN" altLang="en-US" dirty="0"/>
              <a:t>对列表中含有的</a:t>
            </a:r>
            <a:r>
              <a:rPr lang="en-US" altLang="zh-CN" dirty="0"/>
              <a:t>1</a:t>
            </a:r>
            <a:r>
              <a:rPr lang="zh-CN" altLang="en-US" dirty="0"/>
              <a:t>计数（即有几个手指伸出）</a:t>
            </a:r>
          </a:p>
          <a:p>
            <a:r>
              <a:rPr lang="en-US" altLang="zh-CN" dirty="0" err="1"/>
              <a:t>HandImage</a:t>
            </a:r>
            <a:r>
              <a:rPr lang="en-US" altLang="zh-CN" dirty="0"/>
              <a:t> = cv2.imread(</a:t>
            </a:r>
            <a:r>
              <a:rPr lang="en-US" altLang="zh-CN" dirty="0" err="1"/>
              <a:t>f'FingerImg</a:t>
            </a:r>
            <a:r>
              <a:rPr lang="en-US" altLang="zh-CN" dirty="0"/>
              <a:t>/{count}.jpg')</a:t>
            </a:r>
          </a:p>
          <a:p>
            <a:r>
              <a:rPr lang="en-US" altLang="zh-CN" dirty="0" err="1"/>
              <a:t>HandImage</a:t>
            </a:r>
            <a:r>
              <a:rPr lang="en-US" altLang="zh-CN" dirty="0"/>
              <a:t> = cv2.resize(</a:t>
            </a:r>
            <a:r>
              <a:rPr lang="en-US" altLang="zh-CN" dirty="0" err="1"/>
              <a:t>HandImage</a:t>
            </a:r>
            <a:r>
              <a:rPr lang="en-US" altLang="zh-CN" dirty="0"/>
              <a:t>, (150, 200))</a:t>
            </a:r>
          </a:p>
          <a:p>
            <a:r>
              <a:rPr lang="en-US" altLang="zh-CN" dirty="0"/>
              <a:t>h, w, c = </a:t>
            </a:r>
            <a:r>
              <a:rPr lang="en-US" altLang="zh-CN" dirty="0" err="1"/>
              <a:t>HandImage.shape</a:t>
            </a:r>
            <a:endParaRPr lang="en-US" altLang="zh-CN" dirty="0"/>
          </a:p>
          <a:p>
            <a:r>
              <a:rPr lang="en-US" altLang="zh-CN" dirty="0" err="1"/>
              <a:t>img</a:t>
            </a:r>
            <a:r>
              <a:rPr lang="en-US" altLang="zh-CN" dirty="0"/>
              <a:t>[0:h, 0:w] = </a:t>
            </a:r>
            <a:r>
              <a:rPr lang="en-US" altLang="zh-CN" dirty="0" err="1"/>
              <a:t>HandImage</a:t>
            </a:r>
            <a:r>
              <a:rPr lang="en-US" altLang="zh-CN" dirty="0"/>
              <a:t>        #</a:t>
            </a:r>
            <a:r>
              <a:rPr lang="zh-CN" altLang="en-US" dirty="0"/>
              <a:t>判断对应手势并在窗口显示图片</a:t>
            </a:r>
            <a:endParaRPr lang="en-US" altLang="zh-CN" dirty="0"/>
          </a:p>
          <a:p>
            <a:r>
              <a:rPr lang="en-US" altLang="zh-CN" dirty="0"/>
              <a:t>cv2.putText(</a:t>
            </a:r>
            <a:r>
              <a:rPr lang="en-US" altLang="zh-CN" dirty="0" err="1"/>
              <a:t>img</a:t>
            </a:r>
            <a:r>
              <a:rPr lang="en-US" altLang="zh-CN" dirty="0"/>
              <a:t>, f'{int(count)}', (15, 400), cv2.FONT_HERSHEY_PLAIN, 15, (255, 0, 255), 10)</a:t>
            </a:r>
          </a:p>
          <a:p>
            <a:endParaRPr lang="en-US" altLang="zh-CN" dirty="0"/>
          </a:p>
          <a:p>
            <a:r>
              <a:rPr lang="en-US" altLang="zh-CN" dirty="0"/>
              <a:t>cv2.imshow(“Image”, </a:t>
            </a:r>
            <a:r>
              <a:rPr lang="en-US" altLang="zh-CN" dirty="0" err="1"/>
              <a:t>img</a:t>
            </a:r>
            <a:r>
              <a:rPr lang="en-US" altLang="zh-CN" dirty="0"/>
              <a:t>)         # </a:t>
            </a:r>
            <a:r>
              <a:rPr lang="zh-CN" altLang="en-US" dirty="0"/>
              <a:t>窗口显示</a:t>
            </a:r>
            <a:endParaRPr lang="en-US" altLang="zh-CN" dirty="0"/>
          </a:p>
          <a:p>
            <a:r>
              <a:rPr lang="en-US" altLang="zh-CN" dirty="0"/>
              <a:t>cv2.waitKey(1)</a:t>
            </a:r>
          </a:p>
          <a:p>
            <a:r>
              <a:rPr lang="en-US" altLang="zh-CN" dirty="0"/>
              <a:t>if cv2.waitKey(1) == </a:t>
            </a:r>
            <a:r>
              <a:rPr lang="en-US" altLang="zh-CN" dirty="0" err="1"/>
              <a:t>ord</a:t>
            </a:r>
            <a:r>
              <a:rPr lang="en-US" altLang="zh-CN" dirty="0"/>
              <a:t>(' '):</a:t>
            </a:r>
          </a:p>
          <a:p>
            <a:r>
              <a:rPr lang="en-US" altLang="zh-CN" dirty="0"/>
              <a:t>        break</a:t>
            </a:r>
          </a:p>
          <a:p>
            <a:r>
              <a:rPr lang="en-US" altLang="zh-CN" dirty="0" err="1"/>
              <a:t>cap.release</a:t>
            </a:r>
            <a:r>
              <a:rPr lang="en-US" altLang="zh-CN" dirty="0"/>
              <a:t>()                             # </a:t>
            </a:r>
            <a:r>
              <a:rPr lang="zh-CN" altLang="en-US" dirty="0"/>
              <a:t>按空格停止程序释放相机并关闭窗口</a:t>
            </a:r>
            <a:endParaRPr lang="en-US" altLang="zh-CN" dirty="0"/>
          </a:p>
          <a:p>
            <a:r>
              <a:rPr lang="en-US" altLang="zh-CN" dirty="0"/>
              <a:t>cv2.destroyAllWindows()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30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手势识别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实际效果：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     （最终）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5" name="手势识别">
            <a:hlinkClick r:id="" action="ppaction://media"/>
            <a:extLst>
              <a:ext uri="{FF2B5EF4-FFF2-40B4-BE49-F238E27FC236}">
                <a16:creationId xmlns:a16="http://schemas.microsoft.com/office/drawing/2014/main" id="{36E75532-0828-5335-BDDF-4004378FB9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2274" y="936639"/>
            <a:ext cx="6646296" cy="49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6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2800" dirty="0"/>
              <a:t>手写体检测</a:t>
            </a:r>
            <a:r>
              <a:rPr lang="en-US" altLang="zh-CN" sz="2800" dirty="0"/>
              <a:t>_</a:t>
            </a:r>
            <a:r>
              <a:rPr lang="zh-CN" altLang="en-US" sz="2800" dirty="0"/>
              <a:t>臧志明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28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6C446422-E40A-4A1D-9267-02F85ED1131A}"/>
              </a:ext>
            </a:extLst>
          </p:cNvPr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03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EE9D815-2D4F-041A-928D-2BD7AC621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手写文字识别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DBA9F4-FFE1-C598-F775-4FC9F9F9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72" y="1920622"/>
            <a:ext cx="8989047" cy="33907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383C91-5C0E-10F6-D56D-C903521C273D}"/>
              </a:ext>
            </a:extLst>
          </p:cNvPr>
          <p:cNvSpPr txBox="1"/>
          <p:nvPr/>
        </p:nvSpPr>
        <p:spPr>
          <a:xfrm>
            <a:off x="1125415" y="1479889"/>
            <a:ext cx="548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数据输入及处理：将输入类型转为列表格式。</a:t>
            </a:r>
          </a:p>
        </p:txBody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sz="44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应用背景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346795"/>
            <a:ext cx="10272409" cy="1534265"/>
          </a:xfrm>
        </p:spPr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75F8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手写文字识别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75F8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822712-0F1F-427C-8D5A-2EB1ED518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34" name="Object 4014">
            <a:extLst>
              <a:ext uri="{FF2B5EF4-FFF2-40B4-BE49-F238E27FC236}">
                <a16:creationId xmlns:a16="http://schemas.microsoft.com/office/drawing/2014/main" id="{D6FD2976-ECE0-4AE5-B2A1-13C4CC8E2762}"/>
              </a:ext>
            </a:extLst>
          </p:cNvPr>
          <p:cNvSpPr txBox="1"/>
          <p:nvPr/>
        </p:nvSpPr>
        <p:spPr>
          <a:xfrm>
            <a:off x="6383865" y="2702919"/>
            <a:ext cx="4211370" cy="23817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4D58C0-F596-3ACF-783F-DF2100F8B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71" y="2042235"/>
            <a:ext cx="7588437" cy="40674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3BC606-0E55-228A-578D-5D44D34A7821}"/>
              </a:ext>
            </a:extLst>
          </p:cNvPr>
          <p:cNvSpPr txBox="1"/>
          <p:nvPr/>
        </p:nvSpPr>
        <p:spPr>
          <a:xfrm>
            <a:off x="892372" y="1461768"/>
            <a:ext cx="390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输出样例：列表和字典嵌套</a:t>
            </a:r>
          </a:p>
        </p:txBody>
      </p:sp>
    </p:spTree>
    <p:extLst>
      <p:ext uri="{BB962C8B-B14F-4D97-AF65-F5344CB8AC3E}">
        <p14:creationId xmlns:p14="http://schemas.microsoft.com/office/powerpoint/2010/main" val="411321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19F1CA-41C1-49EA-A725-D57AD8948A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75F8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手写文字识别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75F8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E22BE57-EB92-4734-8BFC-B56A57E9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F01F36-23D5-71D7-2590-2B02083FFF95}"/>
              </a:ext>
            </a:extLst>
          </p:cNvPr>
          <p:cNvSpPr txBox="1"/>
          <p:nvPr/>
        </p:nvSpPr>
        <p:spPr>
          <a:xfrm>
            <a:off x="963560" y="1602659"/>
            <a:ext cx="586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对输出的处理及保存：用循环将识别的结果中需要的元素进行保存处理。使用</a:t>
            </a:r>
            <a:r>
              <a:rPr lang="en-US" altLang="zh-CN" dirty="0"/>
              <a:t>docx</a:t>
            </a:r>
            <a:r>
              <a:rPr lang="zh-CN" altLang="en-US" dirty="0"/>
              <a:t>库为例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34CBBE-8DB5-ED3C-A657-217A10E8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59" y="2533275"/>
            <a:ext cx="7516475" cy="24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95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sz="44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展示和总结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346795"/>
            <a:ext cx="10272409" cy="1534265"/>
          </a:xfrm>
        </p:spPr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41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展示和总结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展示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92D050"/>
                </a:solidFill>
              </a:rPr>
              <a:t>	</a:t>
            </a:r>
            <a:r>
              <a:rPr lang="en-US" altLang="zh-CN" b="0" dirty="0">
                <a:solidFill>
                  <a:srgbClr val="92D050"/>
                </a:solidFill>
              </a:rPr>
              <a:t>1.</a:t>
            </a:r>
            <a:r>
              <a:rPr lang="zh-CN" altLang="en-US" b="0" dirty="0">
                <a:solidFill>
                  <a:schemeClr val="tx1"/>
                </a:solidFill>
              </a:rPr>
              <a:t>从各种网络</a:t>
            </a:r>
            <a:r>
              <a:rPr lang="en-US" altLang="zh-CN" b="0" dirty="0">
                <a:solidFill>
                  <a:schemeClr val="tx1"/>
                </a:solidFill>
              </a:rPr>
              <a:t>demo</a:t>
            </a:r>
            <a:r>
              <a:rPr lang="zh-CN" altLang="en-US" b="0" dirty="0">
                <a:solidFill>
                  <a:schemeClr val="tx1"/>
                </a:solidFill>
              </a:rPr>
              <a:t>里学到了其基本思想，提高了实践和构建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chemeClr val="tx1"/>
                </a:solidFill>
              </a:rPr>
              <a:t>	</a:t>
            </a:r>
            <a:r>
              <a:rPr lang="zh-CN" altLang="en-US" b="0" dirty="0">
                <a:solidFill>
                  <a:schemeClr val="tx1"/>
                </a:solidFill>
              </a:rPr>
              <a:t>代码的能力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7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0D88167-B23A-41B7-89A5-4CCE42FA3BAB}"/>
              </a:ext>
            </a:extLst>
          </p:cNvPr>
          <p:cNvSpPr/>
          <p:nvPr/>
        </p:nvSpPr>
        <p:spPr>
          <a:xfrm>
            <a:off x="6844962" y="899160"/>
            <a:ext cx="4532233" cy="5059680"/>
          </a:xfrm>
          <a:prstGeom prst="rect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0" dirty="0"/>
              <a:t>THANK YOU</a:t>
            </a:r>
            <a:endParaRPr lang="zh-CN" altLang="en-US" sz="2800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F2E839-1C56-451D-BC1E-DAEFF8E4A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BCD336-960C-4050-AFC5-45D3C45C9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3" y="899160"/>
            <a:ext cx="6030159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17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endParaRPr lang="en-US" altLang="zh-CN" sz="2000" b="0" dirty="0"/>
          </a:p>
          <a:p>
            <a:pPr lvl="1"/>
            <a:r>
              <a:rPr lang="zh-CN" altLang="en-US" sz="2000" b="0" dirty="0"/>
              <a:t>坐姿识别及</a:t>
            </a:r>
            <a:r>
              <a:rPr lang="zh-CN" altLang="en-US" sz="2000" dirty="0"/>
              <a:t>这</a:t>
            </a:r>
            <a:r>
              <a:rPr lang="zh-CN" altLang="en-US" sz="2000" b="0" dirty="0"/>
              <a:t>部分</a:t>
            </a:r>
            <a:r>
              <a:rPr lang="en-US" altLang="zh-CN" sz="2000" b="0" dirty="0"/>
              <a:t>PPT</a:t>
            </a:r>
            <a:r>
              <a:rPr lang="zh-CN" altLang="en-US" sz="2000" b="0" dirty="0"/>
              <a:t>：吴非</a:t>
            </a:r>
            <a:endParaRPr lang="en-US" altLang="zh-CN" sz="2000" b="0" dirty="0"/>
          </a:p>
          <a:p>
            <a:pPr lvl="1"/>
            <a:endParaRPr lang="en-US" altLang="zh-CN" sz="800" b="0" dirty="0"/>
          </a:p>
          <a:p>
            <a:pPr lvl="1"/>
            <a:r>
              <a:rPr lang="zh-CN" altLang="en-US" sz="2000" b="0" dirty="0"/>
              <a:t>手写体检测及</a:t>
            </a:r>
            <a:r>
              <a:rPr lang="zh-CN" altLang="en-US" sz="2000" dirty="0"/>
              <a:t>这</a:t>
            </a:r>
            <a:r>
              <a:rPr lang="zh-CN" altLang="en-US" sz="2000" b="0" dirty="0"/>
              <a:t>部分</a:t>
            </a:r>
            <a:r>
              <a:rPr lang="en-US" altLang="zh-CN" sz="2000" b="0" dirty="0"/>
              <a:t>PPT</a:t>
            </a:r>
            <a:r>
              <a:rPr lang="zh-CN" altLang="en-US" sz="2000" b="0" dirty="0"/>
              <a:t>：臧志明</a:t>
            </a:r>
            <a:r>
              <a:rPr lang="en-US" altLang="zh-CN" sz="2000" b="0" dirty="0">
                <a:solidFill>
                  <a:schemeClr val="accent6"/>
                </a:solidFill>
              </a:rPr>
              <a:t>(</a:t>
            </a:r>
            <a:r>
              <a:rPr lang="zh-CN" altLang="en-US" sz="2000" b="0" dirty="0">
                <a:solidFill>
                  <a:schemeClr val="accent6"/>
                </a:solidFill>
              </a:rPr>
              <a:t>吴非添加转换到</a:t>
            </a:r>
            <a:r>
              <a:rPr lang="en-US" altLang="zh-CN" sz="2000" b="0" dirty="0">
                <a:solidFill>
                  <a:schemeClr val="accent6"/>
                </a:solidFill>
              </a:rPr>
              <a:t>pdf</a:t>
            </a:r>
            <a:r>
              <a:rPr lang="zh-CN" altLang="en-US" sz="2000" b="0">
                <a:solidFill>
                  <a:schemeClr val="accent6"/>
                </a:solidFill>
              </a:rPr>
              <a:t>以及语音的</a:t>
            </a:r>
            <a:r>
              <a:rPr lang="zh-CN" altLang="en-US" sz="2000" b="0" dirty="0">
                <a:solidFill>
                  <a:schemeClr val="accent6"/>
                </a:solidFill>
              </a:rPr>
              <a:t>小功能）</a:t>
            </a:r>
            <a:endParaRPr lang="en-US" altLang="zh-CN" sz="2000" b="0" dirty="0">
              <a:solidFill>
                <a:schemeClr val="accent6"/>
              </a:solidFill>
            </a:endParaRPr>
          </a:p>
          <a:p>
            <a:pPr lvl="1"/>
            <a:endParaRPr lang="en-US" altLang="zh-CN" sz="800" b="0" dirty="0"/>
          </a:p>
          <a:p>
            <a:pPr lvl="1"/>
            <a:r>
              <a:rPr lang="zh-CN" altLang="en-US" sz="2000" dirty="0"/>
              <a:t>手势识别</a:t>
            </a:r>
            <a:r>
              <a:rPr lang="zh-CN" altLang="en-US" sz="2000" b="0" dirty="0"/>
              <a:t>及</a:t>
            </a:r>
            <a:r>
              <a:rPr lang="zh-CN" altLang="en-US" sz="2000" dirty="0"/>
              <a:t>这</a:t>
            </a:r>
            <a:r>
              <a:rPr lang="zh-CN" altLang="en-US" sz="2000" b="0" dirty="0"/>
              <a:t>部分</a:t>
            </a:r>
            <a:r>
              <a:rPr lang="en-US" altLang="zh-CN" sz="2000" b="0" dirty="0"/>
              <a:t>PPT</a:t>
            </a:r>
            <a:r>
              <a:rPr lang="zh-CN" altLang="en-US" sz="2000" b="0" dirty="0"/>
              <a:t>：</a:t>
            </a:r>
            <a:r>
              <a:rPr lang="zh-CN" altLang="en-US" sz="2000" dirty="0"/>
              <a:t>吴律稹</a:t>
            </a:r>
            <a:endParaRPr lang="en-US" altLang="zh-CN" sz="2000" dirty="0"/>
          </a:p>
          <a:p>
            <a:pPr lvl="1"/>
            <a:endParaRPr lang="en-US" altLang="zh-CN" sz="800" dirty="0"/>
          </a:p>
          <a:p>
            <a:pPr lvl="1"/>
            <a:r>
              <a:rPr lang="zh-CN" altLang="en-US" sz="2000" b="0" dirty="0"/>
              <a:t>三个代码的整合和测试：吴非</a:t>
            </a:r>
            <a:endParaRPr lang="en-US" altLang="zh-CN" sz="2000" b="0" dirty="0"/>
          </a:p>
          <a:p>
            <a:pPr lvl="1"/>
            <a:endParaRPr lang="en-US" altLang="zh-CN" sz="2000" b="0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51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2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应用背景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CN" dirty="0">
                <a:solidFill>
                  <a:srgbClr val="92D050"/>
                </a:solidFill>
              </a:rPr>
              <a:t>1. </a:t>
            </a:r>
            <a:r>
              <a:rPr lang="zh-CN" altLang="en-US" dirty="0"/>
              <a:t>市面上存在的坐姿矫正大多为物理控制，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或许对于一些自律的人群会感觉约束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（只需要提示）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sz="800" dirty="0"/>
          </a:p>
          <a:p>
            <a:pPr marL="457200" lvl="1" indent="0">
              <a:buNone/>
            </a:pPr>
            <a:r>
              <a:rPr lang="en-US" altLang="zh-CN" dirty="0">
                <a:solidFill>
                  <a:srgbClr val="92D050"/>
                </a:solidFill>
              </a:rPr>
              <a:t>2. </a:t>
            </a:r>
            <a:r>
              <a:rPr lang="zh-CN" altLang="en-US" dirty="0"/>
              <a:t>人工智能在坐姿识别领域尚未有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很完善的应用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sz="1050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坐姿识别结合手写体识别</a:t>
            </a:r>
            <a:r>
              <a:rPr lang="en-US" altLang="zh-CN" dirty="0"/>
              <a:t>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032" name="Picture 8" descr="查看源图像">
            <a:extLst>
              <a:ext uri="{FF2B5EF4-FFF2-40B4-BE49-F238E27FC236}">
                <a16:creationId xmlns:a16="http://schemas.microsoft.com/office/drawing/2014/main" id="{E66704CA-B6B0-EE0B-C0E6-E348EB09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13" y="1221340"/>
            <a:ext cx="3739372" cy="37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头: 左弧形 4">
            <a:extLst>
              <a:ext uri="{FF2B5EF4-FFF2-40B4-BE49-F238E27FC236}">
                <a16:creationId xmlns:a16="http://schemas.microsoft.com/office/drawing/2014/main" id="{6073D404-3125-96EA-9B4C-39EE7086489B}"/>
              </a:ext>
            </a:extLst>
          </p:cNvPr>
          <p:cNvSpPr/>
          <p:nvPr/>
        </p:nvSpPr>
        <p:spPr>
          <a:xfrm>
            <a:off x="1097650" y="3760236"/>
            <a:ext cx="429208" cy="11383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左弧形 9">
            <a:extLst>
              <a:ext uri="{FF2B5EF4-FFF2-40B4-BE49-F238E27FC236}">
                <a16:creationId xmlns:a16="http://schemas.microsoft.com/office/drawing/2014/main" id="{57803E7F-943D-955B-84AC-3F4626655EB3}"/>
              </a:ext>
            </a:extLst>
          </p:cNvPr>
          <p:cNvSpPr/>
          <p:nvPr/>
        </p:nvSpPr>
        <p:spPr>
          <a:xfrm>
            <a:off x="1097650" y="1774501"/>
            <a:ext cx="429208" cy="312406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sz="44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主体功能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346795"/>
            <a:ext cx="10272409" cy="1534265"/>
          </a:xfrm>
        </p:spPr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23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主体功能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坐姿识别：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通过两个模型级联，输入为图片，第一个模型检测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关键点，之后送入第二个模型检测</a:t>
            </a:r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点，根据</a:t>
            </a:r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点计算各连线角度，最后实现语音提示。</a:t>
            </a:r>
            <a:endParaRPr lang="en-US" altLang="zh-CN" dirty="0">
              <a:solidFill>
                <a:schemeClr val="tx1"/>
              </a:solidFill>
            </a:endParaRPr>
          </a:p>
          <a:p>
            <a:pPr marL="1371600" lvl="2" indent="-457200">
              <a:buFont typeface="+mj-lt"/>
              <a:buAutoNum type="arabicPeriod"/>
            </a:pPr>
            <a:endParaRPr lang="en-US" altLang="zh-CN" sz="800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手写体识别（手势和手写体）：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模拟输入为两个视频序列</a:t>
            </a:r>
            <a:endParaRPr lang="en-US" altLang="zh-CN" dirty="0">
              <a:solidFill>
                <a:schemeClr val="tx1"/>
              </a:solidFill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从另一个视频流里提取帧然后识别手写体写入</a:t>
            </a:r>
            <a:endParaRPr lang="en-US" altLang="zh-CN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Word/Pdf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CN" dirty="0">
              <a:solidFill>
                <a:schemeClr val="tx1"/>
              </a:solidFill>
            </a:endParaRPr>
          </a:p>
          <a:p>
            <a:pPr marL="1371600" lvl="2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pdf">
            <a:hlinkClick r:id="" action="ppaction://media"/>
            <a:extLst>
              <a:ext uri="{FF2B5EF4-FFF2-40B4-BE49-F238E27FC236}">
                <a16:creationId xmlns:a16="http://schemas.microsoft.com/office/drawing/2014/main" id="{9F54069F-6854-BBA5-F332-305ABE35A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8153" y="4168451"/>
            <a:ext cx="2766355" cy="2074767"/>
          </a:xfrm>
          <a:prstGeom prst="rect">
            <a:avLst/>
          </a:prstGeom>
        </p:spPr>
      </p:pic>
      <p:pic>
        <p:nvPicPr>
          <p:cNvPr id="6" name="word">
            <a:hlinkClick r:id="" action="ppaction://media"/>
            <a:extLst>
              <a:ext uri="{FF2B5EF4-FFF2-40B4-BE49-F238E27FC236}">
                <a16:creationId xmlns:a16="http://schemas.microsoft.com/office/drawing/2014/main" id="{CA639FD4-F4E3-2BB2-E61C-AACFFB7FBD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26725" y="1625950"/>
            <a:ext cx="2687783" cy="2015838"/>
          </a:xfrm>
          <a:prstGeom prst="rect">
            <a:avLst/>
          </a:prstGeom>
        </p:spPr>
      </p:pic>
      <p:pic>
        <p:nvPicPr>
          <p:cNvPr id="7" name="write">
            <a:hlinkClick r:id="" action="ppaction://media"/>
            <a:extLst>
              <a:ext uri="{FF2B5EF4-FFF2-40B4-BE49-F238E27FC236}">
                <a16:creationId xmlns:a16="http://schemas.microsoft.com/office/drawing/2014/main" id="{3B797F20-66E6-8852-8919-B618FCD04F3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17523" y="1736146"/>
            <a:ext cx="2766355" cy="24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sz="44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深入各部分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346795"/>
            <a:ext cx="10272409" cy="1534265"/>
          </a:xfrm>
        </p:spPr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97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2800" dirty="0"/>
              <a:t>坐姿识别</a:t>
            </a:r>
            <a:r>
              <a:rPr lang="en-US" altLang="zh-CN" sz="2800" dirty="0"/>
              <a:t>_</a:t>
            </a:r>
            <a:r>
              <a:rPr lang="zh-CN" altLang="en-US" sz="2800" dirty="0"/>
              <a:t>吴非</a:t>
            </a:r>
            <a:endParaRPr lang="zh-CN" altLang="en-US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6C446422-E40A-4A1D-9267-02F85ED1131A}"/>
              </a:ext>
            </a:extLst>
          </p:cNvPr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01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EE9D815-2D4F-041A-928D-2BD7AC621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03_01 </a:t>
            </a:r>
            <a:r>
              <a:rPr lang="zh-CN" altLang="en-US" dirty="0"/>
              <a:t>坐姿识别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pPr marL="914400" lvl="1" indent="-457200">
              <a:buAutoNum type="arabicPeriod"/>
            </a:pPr>
            <a:r>
              <a:rPr lang="en-US" altLang="zh-CN" dirty="0">
                <a:solidFill>
                  <a:schemeClr val="tx1"/>
                </a:solidFill>
              </a:rPr>
              <a:t>2D or 3D?</a:t>
            </a:r>
          </a:p>
          <a:p>
            <a:pPr marL="914400" lvl="1" indent="-457200">
              <a:buAutoNum type="arabicPeriod"/>
            </a:pPr>
            <a:endParaRPr lang="en-US" altLang="zh-CN" dirty="0">
              <a:solidFill>
                <a:schemeClr val="tx1"/>
              </a:solidFill>
            </a:endParaRPr>
          </a:p>
          <a:p>
            <a:pPr marL="914400" lvl="1" indent="-457200">
              <a:buAutoNum type="arabicPeriod"/>
            </a:pPr>
            <a:r>
              <a:rPr lang="en-US" altLang="zh-CN" dirty="0">
                <a:solidFill>
                  <a:schemeClr val="tx1"/>
                </a:solidFill>
              </a:rPr>
              <a:t>3D:openvino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1CC17E-9F65-C4C4-73D0-823784306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63" y="3713285"/>
            <a:ext cx="6853403" cy="17717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31615F-B822-22A6-1867-92C51731B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765" y="1498599"/>
            <a:ext cx="1137566" cy="20476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2DF9E6-4302-8CE9-E1D1-DBEB2329C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669" y="1498600"/>
            <a:ext cx="1295238" cy="20476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19F0507-FE52-8089-953E-92496A0DDCCB}"/>
              </a:ext>
            </a:extLst>
          </p:cNvPr>
          <p:cNvSpPr txBox="1"/>
          <p:nvPr/>
        </p:nvSpPr>
        <p:spPr>
          <a:xfrm>
            <a:off x="3048332" y="149859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思路历程，网络关键点分享</a:t>
            </a:r>
          </a:p>
        </p:txBody>
      </p:sp>
    </p:spTree>
    <p:extLst>
      <p:ext uri="{BB962C8B-B14F-4D97-AF65-F5344CB8AC3E}">
        <p14:creationId xmlns:p14="http://schemas.microsoft.com/office/powerpoint/2010/main" val="240905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8602</TotalTime>
  <Words>1140</Words>
  <Application>Microsoft Office PowerPoint</Application>
  <PresentationFormat>宽屏</PresentationFormat>
  <Paragraphs>206</Paragraphs>
  <Slides>35</Slides>
  <Notes>6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等线</vt:lpstr>
      <vt:lpstr>微软雅黑</vt:lpstr>
      <vt:lpstr>Arial</vt:lpstr>
      <vt:lpstr>Wingdings</vt:lpstr>
      <vt:lpstr>赤霞朱主题​​</vt:lpstr>
      <vt:lpstr>AI001 坐姿识别矫正和字体识别</vt:lpstr>
      <vt:lpstr>PowerPoint 演示文稿</vt:lpstr>
      <vt:lpstr>应用背景</vt:lpstr>
      <vt:lpstr>PowerPoint 演示文稿</vt:lpstr>
      <vt:lpstr>主体功能</vt:lpstr>
      <vt:lpstr>PowerPoint 演示文稿</vt:lpstr>
      <vt:lpstr>深入各部分</vt:lpstr>
      <vt:lpstr>坐姿识别_吴非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手势识别_吴律稹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手写体检测_臧志明</vt:lpstr>
      <vt:lpstr>PowerPoint 演示文稿</vt:lpstr>
      <vt:lpstr>PowerPoint 演示文稿</vt:lpstr>
      <vt:lpstr>PowerPoint 演示文稿</vt:lpstr>
      <vt:lpstr>展示和总结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吴非</cp:lastModifiedBy>
  <cp:revision>371</cp:revision>
  <dcterms:created xsi:type="dcterms:W3CDTF">2019-01-23T14:14:04Z</dcterms:created>
  <dcterms:modified xsi:type="dcterms:W3CDTF">2022-05-27T05:05:16Z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